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
  </p:notesMasterIdLst>
  <p:handoutMasterIdLst>
    <p:handoutMasterId r:id="rId11"/>
  </p:handoutMasterIdLst>
  <p:sldIdLst>
    <p:sldId id="256" r:id="rId5"/>
    <p:sldId id="278" r:id="rId6"/>
    <p:sldId id="280" r:id="rId7"/>
    <p:sldId id="281" r:id="rId8"/>
    <p:sldId id="28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2CD"/>
    <a:srgbClr val="AA9D92"/>
    <a:srgbClr val="A5A5A5"/>
    <a:srgbClr val="BEB9AA"/>
    <a:srgbClr val="C0C9C2"/>
    <a:srgbClr val="F2F1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95" autoAdjust="0"/>
  </p:normalViewPr>
  <p:slideViewPr>
    <p:cSldViewPr snapToGrid="0">
      <p:cViewPr varScale="1">
        <p:scale>
          <a:sx n="104" d="100"/>
          <a:sy n="104" d="100"/>
        </p:scale>
        <p:origin x="138" y="252"/>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10/25/2022</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10/25/2022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10/25/2022</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10/25/2022</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10/25/2022</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10/25/2022</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10/25/2022</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10/25/2022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10/25/2022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10/25/2022</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10/25/2022</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10/25/2022</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10/25/2022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D2C32-8A33-4EF1-6DEF-D04F7CCBD8F0}"/>
              </a:ext>
            </a:extLst>
          </p:cNvPr>
          <p:cNvPicPr>
            <a:picLocks noChangeAspect="1"/>
          </p:cNvPicPr>
          <p:nvPr/>
        </p:nvPicPr>
        <p:blipFill rotWithShape="1">
          <a:blip r:embed="rId3">
            <a:alphaModFix amt="35000"/>
          </a:blip>
          <a:srcRect l="10593" r="11185"/>
          <a:stretch/>
        </p:blipFill>
        <p:spPr>
          <a:xfrm>
            <a:off x="20" y="1"/>
            <a:ext cx="12191980" cy="6857999"/>
          </a:xfrm>
          <a:prstGeom prst="rect">
            <a:avLst/>
          </a:prstGeom>
          <a:noFill/>
        </p:spPr>
      </p:pic>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lnSpc>
                <a:spcPct val="90000"/>
              </a:lnSpc>
              <a:spcBef>
                <a:spcPct val="0"/>
              </a:spcBef>
            </a:pPr>
            <a:r>
              <a:rPr lang="en-US" sz="4000">
                <a:solidFill>
                  <a:srgbClr val="FFFFFF"/>
                </a:solidFill>
              </a:rPr>
              <a:t>Earthquake Data</a:t>
            </a:r>
          </a:p>
        </p:txBody>
      </p:sp>
      <p:cxnSp>
        <p:nvCxnSpPr>
          <p:cNvPr id="72" name="Straight Connector 7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4294967295"/>
          </p:nvPr>
        </p:nvSpPr>
        <p:spPr>
          <a:xfrm>
            <a:off x="5155379" y="1065862"/>
            <a:ext cx="5744685" cy="4726276"/>
          </a:xfrm>
        </p:spPr>
        <p:txBody>
          <a:bodyPr vert="horz" lIns="91440" tIns="45720" rIns="91440" bIns="45720" rtlCol="0" anchor="ctr">
            <a:normAutofit/>
          </a:bodyPr>
          <a:lstStyle/>
          <a:p>
            <a:pPr>
              <a:lnSpc>
                <a:spcPct val="90000"/>
              </a:lnSpc>
            </a:pPr>
            <a:r>
              <a:rPr lang="en-US" sz="2000">
                <a:solidFill>
                  <a:srgbClr val="FFFFFF"/>
                </a:solidFill>
              </a:rPr>
              <a:t>Project 3 Group 3</a:t>
            </a:r>
          </a:p>
          <a:p>
            <a:pPr>
              <a:lnSpc>
                <a:spcPct val="90000"/>
              </a:lnSpc>
            </a:pPr>
            <a:r>
              <a:rPr lang="en-US" sz="2000">
                <a:solidFill>
                  <a:srgbClr val="FFFFFF"/>
                </a:solidFill>
              </a:rPr>
              <a:t>Aiden Thompson</a:t>
            </a:r>
          </a:p>
          <a:p>
            <a:pPr>
              <a:lnSpc>
                <a:spcPct val="90000"/>
              </a:lnSpc>
            </a:pPr>
            <a:r>
              <a:rPr lang="en-US" sz="2000">
                <a:solidFill>
                  <a:srgbClr val="FFFFFF"/>
                </a:solidFill>
              </a:rPr>
              <a:t>Liam Twomey</a:t>
            </a:r>
          </a:p>
          <a:p>
            <a:pPr>
              <a:lnSpc>
                <a:spcPct val="90000"/>
              </a:lnSpc>
            </a:pPr>
            <a:r>
              <a:rPr lang="en-US" sz="2000">
                <a:solidFill>
                  <a:srgbClr val="FFFFFF"/>
                </a:solidFill>
              </a:rPr>
              <a:t>Angela Alexander Smith</a:t>
            </a:r>
          </a:p>
          <a:p>
            <a:pPr>
              <a:lnSpc>
                <a:spcPct val="90000"/>
              </a:lnSpc>
            </a:pPr>
            <a:endParaRPr lang="en-US" sz="2000">
              <a:solidFill>
                <a:srgbClr val="FFFFFF"/>
              </a:solidFill>
            </a:endParaRPr>
          </a:p>
        </p:txBody>
      </p:sp>
      <p:sp>
        <p:nvSpPr>
          <p:cNvPr id="25" name="Date Placeholder 5">
            <a:extLst>
              <a:ext uri="{FF2B5EF4-FFF2-40B4-BE49-F238E27FC236}">
                <a16:creationId xmlns:a16="http://schemas.microsoft.com/office/drawing/2014/main" id="{F6394CEC-F25B-227E-9F0D-A525C57158A8}"/>
              </a:ext>
            </a:extLst>
          </p:cNvPr>
          <p:cNvSpPr>
            <a:spLocks noGrp="1"/>
          </p:cNvSpPr>
          <p:nvPr>
            <p:ph type="dt" sz="half" idx="2"/>
          </p:nvPr>
        </p:nvSpPr>
        <p:spPr>
          <a:xfrm>
            <a:off x="838199" y="6356350"/>
            <a:ext cx="3474031" cy="365125"/>
          </a:xfrm>
        </p:spPr>
        <p:txBody>
          <a:bodyPr vert="horz" lIns="91440" tIns="45720" rIns="91440" bIns="45720" rtlCol="0" anchor="ctr">
            <a:normAutofit/>
          </a:bodyPr>
          <a:lstStyle/>
          <a:p>
            <a:pPr algn="r">
              <a:spcAft>
                <a:spcPts val="600"/>
              </a:spcAft>
              <a:defRPr/>
            </a:pPr>
            <a:fld id="{E199D1A0-04AB-4DD4-B9DB-BDEC5E64C94C}" type="datetime1">
              <a:rPr lang="en-US" sz="1200">
                <a:solidFill>
                  <a:srgbClr val="FFFFFF"/>
                </a:solidFill>
                <a:latin typeface="Calibri" panose="020F0502020204030204"/>
              </a:rPr>
              <a:pPr algn="r">
                <a:spcAft>
                  <a:spcPts val="600"/>
                </a:spcAft>
                <a:defRPr/>
              </a:pPr>
              <a:t>10/25/2022</a:t>
            </a:fld>
            <a:endParaRPr lang="en-US" sz="1200">
              <a:solidFill>
                <a:srgbClr val="FFFFFF"/>
              </a:solidFill>
              <a:latin typeface="Calibri" panose="020F0502020204030204"/>
            </a:endParaRPr>
          </a:p>
        </p:txBody>
      </p:sp>
      <p:sp>
        <p:nvSpPr>
          <p:cNvPr id="27" name="Slide Number Placeholder 6">
            <a:extLst>
              <a:ext uri="{FF2B5EF4-FFF2-40B4-BE49-F238E27FC236}">
                <a16:creationId xmlns:a16="http://schemas.microsoft.com/office/drawing/2014/main" id="{2514A938-F55A-D643-8407-BA919AC0E799}"/>
              </a:ext>
            </a:extLst>
          </p:cNvPr>
          <p:cNvSpPr>
            <a:spLocks noGrp="1"/>
          </p:cNvSpPr>
          <p:nvPr>
            <p:ph type="sldNum" sz="quarter" idx="4"/>
          </p:nvPr>
        </p:nvSpPr>
        <p:spPr>
          <a:xfrm>
            <a:off x="10453254" y="6356350"/>
            <a:ext cx="900545"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cs typeface="+mn-cs"/>
              </a:rPr>
              <a:pPr>
                <a:spcAft>
                  <a:spcPts val="600"/>
                </a:spcAft>
                <a:defRPr/>
              </a:pPr>
              <a:t>1</a:t>
            </a:fld>
            <a:endParaRPr lang="en-US" sz="1200">
              <a:solidFill>
                <a:srgbClr val="FFFFFF"/>
              </a:solidFill>
              <a:latin typeface="Calibri" panose="020F0502020204030204"/>
              <a:cs typeface="+mn-cs"/>
            </a:endParaRPr>
          </a:p>
        </p:txBody>
      </p:sp>
    </p:spTree>
    <p:extLst>
      <p:ext uri="{BB962C8B-B14F-4D97-AF65-F5344CB8AC3E}">
        <p14:creationId xmlns:p14="http://schemas.microsoft.com/office/powerpoint/2010/main" val="22593088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10/25/2022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p:txBody>
          <a:bodyPr/>
          <a:lstStyle/>
          <a:p>
            <a:r>
              <a:rPr lang="en-US" dirty="0"/>
              <a:t>Background</a:t>
            </a:r>
          </a:p>
        </p:txBody>
      </p:sp>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4294967295"/>
          </p:nvPr>
        </p:nvSpPr>
        <p:spPr>
          <a:xfrm>
            <a:off x="0" y="517525"/>
            <a:ext cx="2955925" cy="1333500"/>
          </a:xfrm>
        </p:spPr>
        <p:txBody>
          <a:bodyPr/>
          <a:lstStyle/>
          <a:p>
            <a:r>
              <a:rPr lang="en-US" dirty="0"/>
              <a:t>01</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4294967295"/>
          </p:nvPr>
        </p:nvSpPr>
        <p:spPr>
          <a:xfrm>
            <a:off x="-1" y="2009775"/>
            <a:ext cx="5210355" cy="4391025"/>
          </a:xfrm>
        </p:spPr>
        <p:txBody>
          <a:bodyPr>
            <a:normAutofit fontScale="62500" lnSpcReduction="20000"/>
          </a:bodyPr>
          <a:lstStyle/>
          <a:p>
            <a:r>
              <a:rPr lang="en-US" b="0" i="0" dirty="0">
                <a:solidFill>
                  <a:srgbClr val="24292F"/>
                </a:solidFill>
                <a:effectLst/>
                <a:latin typeface="-apple-system"/>
              </a:rPr>
              <a:t>As the world changes around us we are seeing ever increasing natural cataclysmic events resulting in the further need to reflect on historical events to better allow us to predict what may happen in the future. For this project we decided to focus on recent worldwide Earthquake Data available at earthwake.usgs.gov to create a user-friendly worldwide map of Earthquakes using the following criteria from the observed columns Latitude, Longitude, Magnitude, Depth, Time &amp; Place. We then also created other relevant visualizations utilizing the data retrieved.</a:t>
            </a:r>
            <a:endParaRPr lang="en-US" dirty="0"/>
          </a:p>
        </p:txBody>
      </p:sp>
      <p:pic>
        <p:nvPicPr>
          <p:cNvPr id="5" name="Picture 4">
            <a:extLst>
              <a:ext uri="{FF2B5EF4-FFF2-40B4-BE49-F238E27FC236}">
                <a16:creationId xmlns:a16="http://schemas.microsoft.com/office/drawing/2014/main" id="{221316AE-0FEC-1DF4-9FA0-5677B5EF4DDE}"/>
              </a:ext>
            </a:extLst>
          </p:cNvPr>
          <p:cNvPicPr>
            <a:picLocks noChangeAspect="1"/>
          </p:cNvPicPr>
          <p:nvPr/>
        </p:nvPicPr>
        <p:blipFill>
          <a:blip r:embed="rId2"/>
          <a:stretch>
            <a:fillRect/>
          </a:stretch>
        </p:blipFill>
        <p:spPr>
          <a:xfrm>
            <a:off x="5877699" y="1639019"/>
            <a:ext cx="5901439" cy="4645478"/>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8163633F-0BE5-3D77-17E1-7924FA41BEE2}"/>
              </a:ext>
            </a:extLst>
          </p:cNvPr>
          <p:cNvSpPr>
            <a:spLocks noGrp="1"/>
          </p:cNvSpPr>
          <p:nvPr>
            <p:ph idx="4294967295"/>
          </p:nvPr>
        </p:nvSpPr>
        <p:spPr>
          <a:xfrm>
            <a:off x="1028700" y="3556002"/>
            <a:ext cx="3108960" cy="2286000"/>
          </a:xfrm>
        </p:spPr>
        <p:txBody>
          <a:bodyPr>
            <a:noAutofit/>
          </a:bodyPr>
          <a:lstStyle/>
          <a:p>
            <a:pPr algn="l"/>
            <a:r>
              <a:rPr lang="en-US" sz="1000" b="0" i="0" dirty="0">
                <a:solidFill>
                  <a:srgbClr val="24292F"/>
                </a:solidFill>
                <a:effectLst/>
                <a:latin typeface="-apple-system"/>
              </a:rPr>
              <a:t>The data was extracted from the above link into a CSV file utilizing a </a:t>
            </a:r>
            <a:r>
              <a:rPr lang="en-US" sz="1000" b="0" i="0" dirty="0" err="1">
                <a:solidFill>
                  <a:srgbClr val="24292F"/>
                </a:solidFill>
                <a:effectLst/>
                <a:latin typeface="-apple-system"/>
              </a:rPr>
              <a:t>Juypter</a:t>
            </a:r>
            <a:r>
              <a:rPr lang="en-US" sz="1000" b="0" i="0" dirty="0">
                <a:solidFill>
                  <a:srgbClr val="24292F"/>
                </a:solidFill>
                <a:effectLst/>
                <a:latin typeface="-apple-system"/>
              </a:rPr>
              <a:t> Notebook and importing Panda's Library the CSV was read in to review what columns would be relevant to the visualization's that we wanted to create. After identifying the columns of interest as being place, mag, depth, longitude, latitude &amp; time, a cleaned data frame was created and then exported to a new output CSV.</a:t>
            </a:r>
          </a:p>
          <a:p>
            <a:r>
              <a:rPr lang="en-US" sz="1000" dirty="0"/>
              <a:t>Utilizing </a:t>
            </a:r>
            <a:r>
              <a:rPr lang="en-US" sz="1000" dirty="0" err="1"/>
              <a:t>pyMongo</a:t>
            </a:r>
            <a:r>
              <a:rPr lang="en-US" sz="1000" dirty="0"/>
              <a:t> &amp; MongoDB this was then stored into a data frame</a:t>
            </a:r>
            <a:br>
              <a:rPr lang="en-US" sz="1000" dirty="0"/>
            </a:br>
            <a:endParaRPr lang="en-US" sz="1000" dirty="0"/>
          </a:p>
        </p:txBody>
      </p:sp>
      <p:pic>
        <p:nvPicPr>
          <p:cNvPr id="6" name="Content Placeholder 5">
            <a:extLst>
              <a:ext uri="{FF2B5EF4-FFF2-40B4-BE49-F238E27FC236}">
                <a16:creationId xmlns:a16="http://schemas.microsoft.com/office/drawing/2014/main" id="{B1CC1850-6314-1755-DAC1-BB2A13AD95C1}"/>
              </a:ext>
            </a:extLst>
          </p:cNvPr>
          <p:cNvPicPr>
            <a:picLocks noGrp="1" noChangeAspect="1"/>
          </p:cNvPicPr>
          <p:nvPr>
            <p:ph idx="4294967295"/>
          </p:nvPr>
        </p:nvPicPr>
        <p:blipFill>
          <a:blip r:embed="rId2"/>
          <a:stretch>
            <a:fillRect/>
          </a:stretch>
        </p:blipFill>
        <p:spPr>
          <a:xfrm>
            <a:off x="4541838" y="3556000"/>
            <a:ext cx="3108325" cy="2844800"/>
          </a:xfrm>
        </p:spPr>
      </p:pic>
      <p:pic>
        <p:nvPicPr>
          <p:cNvPr id="12" name="Content Placeholder 11" descr="Graphical user interface, table&#10;&#10;Description automatically generated">
            <a:extLst>
              <a:ext uri="{FF2B5EF4-FFF2-40B4-BE49-F238E27FC236}">
                <a16:creationId xmlns:a16="http://schemas.microsoft.com/office/drawing/2014/main" id="{048311DA-12F6-C1B4-3ACC-B68A9929E33D}"/>
              </a:ext>
            </a:extLst>
          </p:cNvPr>
          <p:cNvPicPr>
            <a:picLocks noGrp="1" noChangeAspect="1"/>
          </p:cNvPicPr>
          <p:nvPr>
            <p:ph idx="4294967295"/>
          </p:nvPr>
        </p:nvPicPr>
        <p:blipFill>
          <a:blip r:embed="rId3"/>
          <a:stretch>
            <a:fillRect/>
          </a:stretch>
        </p:blipFill>
        <p:spPr>
          <a:xfrm>
            <a:off x="8054975" y="3556000"/>
            <a:ext cx="3108325" cy="2844800"/>
          </a:xfrm>
        </p:spPr>
      </p:pic>
      <p:sp>
        <p:nvSpPr>
          <p:cNvPr id="2" name="Date Placeholder 1">
            <a:extLst>
              <a:ext uri="{FF2B5EF4-FFF2-40B4-BE49-F238E27FC236}">
                <a16:creationId xmlns:a16="http://schemas.microsoft.com/office/drawing/2014/main" id="{1D39AF1F-1EAE-E482-06B0-179CF6D3B464}"/>
              </a:ext>
            </a:extLst>
          </p:cNvPr>
          <p:cNvSpPr>
            <a:spLocks noGrp="1"/>
          </p:cNvSpPr>
          <p:nvPr>
            <p:ph type="dt" sz="half" idx="2"/>
          </p:nvPr>
        </p:nvSpPr>
        <p:spPr>
          <a:xfrm>
            <a:off x="133350" y="6486982"/>
            <a:ext cx="2743200" cy="365125"/>
          </a:xfrm>
        </p:spPr>
        <p:txBody>
          <a:bodyPr anchor="ctr">
            <a:normAutofit/>
          </a:bodyPr>
          <a:lstStyle/>
          <a:p>
            <a:pPr>
              <a:spcAft>
                <a:spcPts val="600"/>
              </a:spcAft>
            </a:pPr>
            <a:fld id="{CF53EA80-260A-4EE9-83BB-E6DD04DEA906}" type="datetime1">
              <a:rPr lang="en-US" smtClean="0"/>
              <a:pPr>
                <a:spcAft>
                  <a:spcPts val="600"/>
                </a:spcAft>
              </a:pPr>
              <a:t>10/25/2022</a:t>
            </a:fld>
            <a:endParaRPr lang="en-US"/>
          </a:p>
        </p:txBody>
      </p:sp>
      <p:sp>
        <p:nvSpPr>
          <p:cNvPr id="3" name="Slide Number Placeholder 2">
            <a:extLst>
              <a:ext uri="{FF2B5EF4-FFF2-40B4-BE49-F238E27FC236}">
                <a16:creationId xmlns:a16="http://schemas.microsoft.com/office/drawing/2014/main" id="{1625ECA0-F15C-6331-ACAE-FD9653AA6D23}"/>
              </a:ext>
            </a:extLst>
          </p:cNvPr>
          <p:cNvSpPr>
            <a:spLocks noGrp="1"/>
          </p:cNvSpPr>
          <p:nvPr>
            <p:ph type="sldNum" sz="quarter" idx="4"/>
          </p:nvPr>
        </p:nvSpPr>
        <p:spPr>
          <a:xfrm>
            <a:off x="9315450" y="6486982"/>
            <a:ext cx="2743200"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sp>
        <p:nvSpPr>
          <p:cNvPr id="4" name="Title 3">
            <a:extLst>
              <a:ext uri="{FF2B5EF4-FFF2-40B4-BE49-F238E27FC236}">
                <a16:creationId xmlns:a16="http://schemas.microsoft.com/office/drawing/2014/main" id="{21F9D4A0-1259-9FF7-FB5B-180E911D9188}"/>
              </a:ext>
            </a:extLst>
          </p:cNvPr>
          <p:cNvSpPr>
            <a:spLocks noGrp="1"/>
          </p:cNvSpPr>
          <p:nvPr>
            <p:ph type="title"/>
          </p:nvPr>
        </p:nvSpPr>
        <p:spPr>
          <a:xfrm>
            <a:off x="400236" y="555300"/>
            <a:ext cx="3924300" cy="2434386"/>
          </a:xfrm>
        </p:spPr>
        <p:txBody>
          <a:bodyPr anchor="ctr">
            <a:normAutofit/>
          </a:bodyPr>
          <a:lstStyle/>
          <a:p>
            <a:r>
              <a:rPr lang="en-AU" sz="5600" dirty="0"/>
              <a:t>Data Wrangling</a:t>
            </a:r>
            <a:br>
              <a:rPr lang="en-AU" sz="5600" dirty="0"/>
            </a:br>
            <a:r>
              <a:rPr lang="en-AU" sz="2000" dirty="0"/>
              <a:t>https://earthquake.usgs.gov</a:t>
            </a:r>
          </a:p>
        </p:txBody>
      </p:sp>
      <p:pic>
        <p:nvPicPr>
          <p:cNvPr id="20" name="Picture Placeholder 19">
            <a:extLst>
              <a:ext uri="{FF2B5EF4-FFF2-40B4-BE49-F238E27FC236}">
                <a16:creationId xmlns:a16="http://schemas.microsoft.com/office/drawing/2014/main" id="{2733C235-4C44-E257-3F84-2F93DAB8879F}"/>
              </a:ext>
            </a:extLst>
          </p:cNvPr>
          <p:cNvPicPr>
            <a:picLocks noGrp="1" noChangeAspect="1"/>
          </p:cNvPicPr>
          <p:nvPr>
            <p:ph type="pic" sz="quarter" idx="10"/>
          </p:nvPr>
        </p:nvPicPr>
        <p:blipFill rotWithShape="1">
          <a:blip r:embed="rId4"/>
          <a:srcRect l="5524" r="5524"/>
          <a:stretch/>
        </p:blipFill>
        <p:spPr>
          <a:xfrm>
            <a:off x="4606925" y="0"/>
            <a:ext cx="7451725" cy="3302000"/>
          </a:xfrm>
        </p:spPr>
      </p:pic>
    </p:spTree>
    <p:extLst>
      <p:ext uri="{BB962C8B-B14F-4D97-AF65-F5344CB8AC3E}">
        <p14:creationId xmlns:p14="http://schemas.microsoft.com/office/powerpoint/2010/main" val="12111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8163633F-0BE5-3D77-17E1-7924FA41BEE2}"/>
              </a:ext>
            </a:extLst>
          </p:cNvPr>
          <p:cNvSpPr>
            <a:spLocks noGrp="1"/>
          </p:cNvSpPr>
          <p:nvPr>
            <p:ph idx="4294967295"/>
          </p:nvPr>
        </p:nvSpPr>
        <p:spPr>
          <a:xfrm>
            <a:off x="1028699" y="3614472"/>
            <a:ext cx="6739361" cy="2872509"/>
          </a:xfrm>
        </p:spPr>
        <p:txBody>
          <a:bodyPr>
            <a:noAutofit/>
          </a:bodyPr>
          <a:lstStyle/>
          <a:p>
            <a:pPr algn="l"/>
            <a:r>
              <a:rPr lang="en-US" sz="1000" dirty="0"/>
              <a:t>Interactive visualizations where then created using </a:t>
            </a:r>
            <a:r>
              <a:rPr lang="en-US" sz="1000" dirty="0" err="1"/>
              <a:t>Leafet</a:t>
            </a:r>
            <a:r>
              <a:rPr lang="en-US" sz="1000" dirty="0"/>
              <a:t> and Java Script files as well as using </a:t>
            </a:r>
            <a:r>
              <a:rPr lang="en-US" sz="1000" dirty="0" err="1"/>
              <a:t>flexblot</a:t>
            </a:r>
            <a:r>
              <a:rPr lang="en-US" sz="1000" dirty="0"/>
              <a:t> to deploy to the web</a:t>
            </a:r>
          </a:p>
        </p:txBody>
      </p:sp>
      <p:sp>
        <p:nvSpPr>
          <p:cNvPr id="2" name="Date Placeholder 1">
            <a:extLst>
              <a:ext uri="{FF2B5EF4-FFF2-40B4-BE49-F238E27FC236}">
                <a16:creationId xmlns:a16="http://schemas.microsoft.com/office/drawing/2014/main" id="{1D39AF1F-1EAE-E482-06B0-179CF6D3B464}"/>
              </a:ext>
            </a:extLst>
          </p:cNvPr>
          <p:cNvSpPr>
            <a:spLocks noGrp="1"/>
          </p:cNvSpPr>
          <p:nvPr>
            <p:ph type="dt" sz="half" idx="2"/>
          </p:nvPr>
        </p:nvSpPr>
        <p:spPr>
          <a:xfrm>
            <a:off x="133350" y="6486982"/>
            <a:ext cx="2743200" cy="365125"/>
          </a:xfrm>
        </p:spPr>
        <p:txBody>
          <a:bodyPr anchor="ctr">
            <a:normAutofit/>
          </a:bodyPr>
          <a:lstStyle/>
          <a:p>
            <a:pPr>
              <a:spcAft>
                <a:spcPts val="600"/>
              </a:spcAft>
            </a:pPr>
            <a:fld id="{CF53EA80-260A-4EE9-83BB-E6DD04DEA906}" type="datetime1">
              <a:rPr lang="en-US" smtClean="0"/>
              <a:pPr>
                <a:spcAft>
                  <a:spcPts val="600"/>
                </a:spcAft>
              </a:pPr>
              <a:t>10/25/2022</a:t>
            </a:fld>
            <a:endParaRPr lang="en-US"/>
          </a:p>
        </p:txBody>
      </p:sp>
      <p:sp>
        <p:nvSpPr>
          <p:cNvPr id="3" name="Slide Number Placeholder 2">
            <a:extLst>
              <a:ext uri="{FF2B5EF4-FFF2-40B4-BE49-F238E27FC236}">
                <a16:creationId xmlns:a16="http://schemas.microsoft.com/office/drawing/2014/main" id="{1625ECA0-F15C-6331-ACAE-FD9653AA6D23}"/>
              </a:ext>
            </a:extLst>
          </p:cNvPr>
          <p:cNvSpPr>
            <a:spLocks noGrp="1"/>
          </p:cNvSpPr>
          <p:nvPr>
            <p:ph type="sldNum" sz="quarter" idx="4"/>
          </p:nvPr>
        </p:nvSpPr>
        <p:spPr>
          <a:xfrm>
            <a:off x="9315450" y="6486982"/>
            <a:ext cx="2743200" cy="365125"/>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sp>
        <p:nvSpPr>
          <p:cNvPr id="4" name="Title 3">
            <a:extLst>
              <a:ext uri="{FF2B5EF4-FFF2-40B4-BE49-F238E27FC236}">
                <a16:creationId xmlns:a16="http://schemas.microsoft.com/office/drawing/2014/main" id="{21F9D4A0-1259-9FF7-FB5B-180E911D9188}"/>
              </a:ext>
            </a:extLst>
          </p:cNvPr>
          <p:cNvSpPr>
            <a:spLocks noGrp="1"/>
          </p:cNvSpPr>
          <p:nvPr>
            <p:ph type="title"/>
          </p:nvPr>
        </p:nvSpPr>
        <p:spPr>
          <a:xfrm>
            <a:off x="133350" y="555300"/>
            <a:ext cx="2963533" cy="1584051"/>
          </a:xfrm>
        </p:spPr>
        <p:txBody>
          <a:bodyPr anchor="ctr">
            <a:normAutofit/>
          </a:bodyPr>
          <a:lstStyle/>
          <a:p>
            <a:endParaRPr lang="en-AU" sz="2000" dirty="0"/>
          </a:p>
        </p:txBody>
      </p:sp>
      <p:pic>
        <p:nvPicPr>
          <p:cNvPr id="8" name="Picture 7">
            <a:extLst>
              <a:ext uri="{FF2B5EF4-FFF2-40B4-BE49-F238E27FC236}">
                <a16:creationId xmlns:a16="http://schemas.microsoft.com/office/drawing/2014/main" id="{65FE1982-670B-4DE2-3184-9D45FF75D4E3}"/>
              </a:ext>
            </a:extLst>
          </p:cNvPr>
          <p:cNvPicPr>
            <a:picLocks noChangeAspect="1"/>
          </p:cNvPicPr>
          <p:nvPr/>
        </p:nvPicPr>
        <p:blipFill>
          <a:blip r:embed="rId2"/>
          <a:stretch>
            <a:fillRect/>
          </a:stretch>
        </p:blipFill>
        <p:spPr>
          <a:xfrm>
            <a:off x="8146038" y="3614473"/>
            <a:ext cx="3534635" cy="2872509"/>
          </a:xfrm>
          <a:prstGeom prst="rect">
            <a:avLst/>
          </a:prstGeom>
        </p:spPr>
      </p:pic>
      <p:pic>
        <p:nvPicPr>
          <p:cNvPr id="17" name="Picture Placeholder 16">
            <a:extLst>
              <a:ext uri="{FF2B5EF4-FFF2-40B4-BE49-F238E27FC236}">
                <a16:creationId xmlns:a16="http://schemas.microsoft.com/office/drawing/2014/main" id="{A1499186-2CEF-F666-3811-B9CB5EA9181D}"/>
              </a:ext>
            </a:extLst>
          </p:cNvPr>
          <p:cNvPicPr>
            <a:picLocks noGrp="1" noChangeAspect="1"/>
          </p:cNvPicPr>
          <p:nvPr>
            <p:ph type="pic" sz="quarter" idx="10"/>
          </p:nvPr>
        </p:nvPicPr>
        <p:blipFill rotWithShape="1">
          <a:blip r:embed="rId3"/>
          <a:srcRect t="878" b="878"/>
          <a:stretch/>
        </p:blipFill>
        <p:spPr>
          <a:xfrm>
            <a:off x="133350" y="246063"/>
            <a:ext cx="11898313" cy="3052762"/>
          </a:xfrm>
        </p:spPr>
      </p:pic>
    </p:spTree>
    <p:extLst>
      <p:ext uri="{BB962C8B-B14F-4D97-AF65-F5344CB8AC3E}">
        <p14:creationId xmlns:p14="http://schemas.microsoft.com/office/powerpoint/2010/main" val="99693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792C8B39-C393-5EED-1DB1-8AE75115EE2E}"/>
              </a:ext>
            </a:extLst>
          </p:cNvPr>
          <p:cNvPicPr>
            <a:picLocks noGrp="1" noChangeAspect="1"/>
          </p:cNvPicPr>
          <p:nvPr>
            <p:ph idx="4294967295"/>
          </p:nvPr>
        </p:nvPicPr>
        <p:blipFill>
          <a:blip r:embed="rId2"/>
          <a:stretch>
            <a:fillRect/>
          </a:stretch>
        </p:blipFill>
        <p:spPr>
          <a:xfrm>
            <a:off x="637310" y="3689194"/>
            <a:ext cx="3499716" cy="2462223"/>
          </a:xfrm>
        </p:spPr>
      </p:pic>
      <p:pic>
        <p:nvPicPr>
          <p:cNvPr id="18" name="Content Placeholder 17">
            <a:extLst>
              <a:ext uri="{FF2B5EF4-FFF2-40B4-BE49-F238E27FC236}">
                <a16:creationId xmlns:a16="http://schemas.microsoft.com/office/drawing/2014/main" id="{A12CF0E8-128B-86EF-187E-7585853F1300}"/>
              </a:ext>
            </a:extLst>
          </p:cNvPr>
          <p:cNvPicPr>
            <a:picLocks noGrp="1" noChangeAspect="1"/>
          </p:cNvPicPr>
          <p:nvPr>
            <p:ph idx="4294967295"/>
          </p:nvPr>
        </p:nvPicPr>
        <p:blipFill>
          <a:blip r:embed="rId3"/>
          <a:stretch>
            <a:fillRect/>
          </a:stretch>
        </p:blipFill>
        <p:spPr>
          <a:xfrm>
            <a:off x="4257964" y="3689193"/>
            <a:ext cx="3499716" cy="2462224"/>
          </a:xfrm>
        </p:spPr>
      </p:pic>
      <p:pic>
        <p:nvPicPr>
          <p:cNvPr id="20" name="Content Placeholder 19">
            <a:extLst>
              <a:ext uri="{FF2B5EF4-FFF2-40B4-BE49-F238E27FC236}">
                <a16:creationId xmlns:a16="http://schemas.microsoft.com/office/drawing/2014/main" id="{E888144E-94DC-6CE1-DD9D-4130099D800C}"/>
              </a:ext>
            </a:extLst>
          </p:cNvPr>
          <p:cNvPicPr>
            <a:picLocks noGrp="1" noChangeAspect="1"/>
          </p:cNvPicPr>
          <p:nvPr>
            <p:ph idx="4294967295"/>
          </p:nvPr>
        </p:nvPicPr>
        <p:blipFill>
          <a:blip r:embed="rId4"/>
          <a:stretch>
            <a:fillRect/>
          </a:stretch>
        </p:blipFill>
        <p:spPr>
          <a:xfrm>
            <a:off x="8054975" y="3689191"/>
            <a:ext cx="3499715" cy="2462225"/>
          </a:xfrm>
        </p:spPr>
      </p:pic>
      <p:sp>
        <p:nvSpPr>
          <p:cNvPr id="6" name="Date Placeholder 5">
            <a:extLst>
              <a:ext uri="{FF2B5EF4-FFF2-40B4-BE49-F238E27FC236}">
                <a16:creationId xmlns:a16="http://schemas.microsoft.com/office/drawing/2014/main" id="{F5B90F4B-3AFF-F203-65FB-42054166A416}"/>
              </a:ext>
            </a:extLst>
          </p:cNvPr>
          <p:cNvSpPr>
            <a:spLocks noGrp="1"/>
          </p:cNvSpPr>
          <p:nvPr>
            <p:ph type="dt" sz="half" idx="2"/>
          </p:nvPr>
        </p:nvSpPr>
        <p:spPr/>
        <p:txBody>
          <a:bodyPr/>
          <a:lstStyle/>
          <a:p>
            <a:fld id="{E199D1A0-04AB-4DD4-B9DB-BDEC5E64C94C}" type="datetime1">
              <a:rPr lang="en-US" smtClean="0"/>
              <a:t>10/25/2022</a:t>
            </a:fld>
            <a:endParaRPr lang="en-US" dirty="0"/>
          </a:p>
        </p:txBody>
      </p:sp>
      <p:sp>
        <p:nvSpPr>
          <p:cNvPr id="7" name="Slide Number Placeholder 6">
            <a:extLst>
              <a:ext uri="{FF2B5EF4-FFF2-40B4-BE49-F238E27FC236}">
                <a16:creationId xmlns:a16="http://schemas.microsoft.com/office/drawing/2014/main" id="{05447B36-410A-B291-53A1-4D1D6BB18F72}"/>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8" name="Title 7">
            <a:extLst>
              <a:ext uri="{FF2B5EF4-FFF2-40B4-BE49-F238E27FC236}">
                <a16:creationId xmlns:a16="http://schemas.microsoft.com/office/drawing/2014/main" id="{D59AB061-80BA-7BA1-1CB1-49855CB5FE10}"/>
              </a:ext>
            </a:extLst>
          </p:cNvPr>
          <p:cNvSpPr>
            <a:spLocks noGrp="1"/>
          </p:cNvSpPr>
          <p:nvPr>
            <p:ph type="title"/>
          </p:nvPr>
        </p:nvSpPr>
        <p:spPr>
          <a:xfrm>
            <a:off x="133350" y="0"/>
            <a:ext cx="3924300" cy="3301998"/>
          </a:xfrm>
        </p:spPr>
        <p:txBody>
          <a:bodyPr>
            <a:normAutofit/>
          </a:bodyPr>
          <a:lstStyle/>
          <a:p>
            <a:r>
              <a:rPr lang="en-AU" sz="2400" dirty="0"/>
              <a:t>Interactive Maps</a:t>
            </a:r>
          </a:p>
        </p:txBody>
      </p:sp>
      <p:pic>
        <p:nvPicPr>
          <p:cNvPr id="14" name="Picture Placeholder 13">
            <a:extLst>
              <a:ext uri="{FF2B5EF4-FFF2-40B4-BE49-F238E27FC236}">
                <a16:creationId xmlns:a16="http://schemas.microsoft.com/office/drawing/2014/main" id="{4865F07E-8FC8-C378-7DB6-1E86EB06FACD}"/>
              </a:ext>
            </a:extLst>
          </p:cNvPr>
          <p:cNvPicPr>
            <a:picLocks noGrp="1" noChangeAspect="1"/>
          </p:cNvPicPr>
          <p:nvPr>
            <p:ph type="pic" sz="quarter" idx="10"/>
          </p:nvPr>
        </p:nvPicPr>
        <p:blipFill rotWithShape="1">
          <a:blip r:embed="rId5"/>
          <a:srcRect t="3960" b="3960"/>
          <a:stretch/>
        </p:blipFill>
        <p:spPr>
          <a:xfrm>
            <a:off x="2884487" y="0"/>
            <a:ext cx="8965767" cy="3233738"/>
          </a:xfrm>
        </p:spPr>
      </p:pic>
    </p:spTree>
    <p:extLst>
      <p:ext uri="{BB962C8B-B14F-4D97-AF65-F5344CB8AC3E}">
        <p14:creationId xmlns:p14="http://schemas.microsoft.com/office/powerpoint/2010/main" val="348253850"/>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{9836A4E1-64C3-492E-923B-0ACB9FF1746A}tf16411245_win32</Template>
  <TotalTime>62</TotalTime>
  <Words>249</Words>
  <Application>Microsoft Office PowerPoint</Application>
  <PresentationFormat>Widescreen</PresentationFormat>
  <Paragraphs>25</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Biome Light</vt:lpstr>
      <vt:lpstr>Calibri</vt:lpstr>
      <vt:lpstr>Office Theme</vt:lpstr>
      <vt:lpstr>Earthquake Data</vt:lpstr>
      <vt:lpstr>Background</vt:lpstr>
      <vt:lpstr>Data Wrangling https://earthquake.usgs.gov</vt:lpstr>
      <vt:lpstr>PowerPoint Presentation</vt:lpstr>
      <vt:lpstr>Interactive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 Data</dc:title>
  <dc:creator>ANGELA ALEXANDER SMITH</dc:creator>
  <cp:lastModifiedBy>ANGELA ALEXANDER SMITH</cp:lastModifiedBy>
  <cp:revision>1</cp:revision>
  <dcterms:created xsi:type="dcterms:W3CDTF">2022-10-25T10:42:35Z</dcterms:created>
  <dcterms:modified xsi:type="dcterms:W3CDTF">2022-10-25T11:45:11Z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